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74" r:id="rId3"/>
    <p:sldId id="259" r:id="rId4"/>
    <p:sldId id="260" r:id="rId5"/>
    <p:sldId id="261" r:id="rId6"/>
    <p:sldId id="262" r:id="rId7"/>
    <p:sldId id="263" r:id="rId8"/>
    <p:sldId id="264" r:id="rId9"/>
    <p:sldId id="275" r:id="rId10"/>
    <p:sldId id="276" r:id="rId11"/>
    <p:sldId id="27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4"/>
    <p:restoredTop sz="94764"/>
  </p:normalViewPr>
  <p:slideViewPr>
    <p:cSldViewPr snapToGrid="0" snapToObjects="1">
      <p:cViewPr varScale="1">
        <p:scale>
          <a:sx n="88" d="100"/>
          <a:sy n="88" d="100"/>
        </p:scale>
        <p:origin x="120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70B23-DD17-F147-9F47-19D45CB080EF}" type="datetimeFigureOut">
              <a:rPr lang="en-US" smtClean="0"/>
              <a:t>8/4/18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F5B0B-40C2-AA4E-8DE9-46989E1D71F5}" type="slidenum">
              <a:rPr lang="en-US" smtClean="0"/>
              <a:t>‹#›</a:t>
            </a:fld>
            <a:endParaRPr lang="en-US"/>
          </a:p>
        </p:txBody>
      </p:sp>
    </p:spTree>
    <p:extLst>
      <p:ext uri="{BB962C8B-B14F-4D97-AF65-F5344CB8AC3E}">
        <p14:creationId xmlns:p14="http://schemas.microsoft.com/office/powerpoint/2010/main" val="41991309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491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77E6AB1-5473-1340-9093-65559F642E75}" type="slidenum">
              <a:rPr lang="en-CA" sz="1200"/>
              <a:pPr/>
              <a:t>3</a:t>
            </a:fld>
            <a:endParaRPr lang="en-C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08C3E-66B7-EA43-A285-E25B407B7604}" type="slidenum">
              <a:rPr lang="en-US"/>
              <a:pPr/>
              <a:t>5</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268D8-7211-D24B-A630-6512E9E7308A}" type="slidenum">
              <a:rPr lang="en-US"/>
              <a:pPr/>
              <a:t>6</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86FC6-7899-5B44-BAA3-86B4290D5C43}" type="slidenum">
              <a:rPr lang="en-US"/>
              <a:pPr/>
              <a:t>7</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549B6-E176-1F49-9EF1-0D0DB1D17B23}" type="slidenum">
              <a:rPr lang="en-US"/>
              <a:pPr/>
              <a:t>8</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7C2EA0-67A3-B24B-81ED-AA1F86C99D70}"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41584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7C2EA0-67A3-B24B-81ED-AA1F86C99D70}"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180414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7C2EA0-67A3-B24B-81ED-AA1F86C99D70}"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730143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D49D08E-A645-D541-AE18-2AA259557CC6}" type="slidenum">
              <a:rPr lang="en-US"/>
              <a:pPr/>
              <a:t>‹#›</a:t>
            </a:fld>
            <a:endParaRPr lang="en-US"/>
          </a:p>
        </p:txBody>
      </p:sp>
    </p:spTree>
    <p:extLst>
      <p:ext uri="{BB962C8B-B14F-4D97-AF65-F5344CB8AC3E}">
        <p14:creationId xmlns:p14="http://schemas.microsoft.com/office/powerpoint/2010/main" val="79658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7C2EA0-67A3-B24B-81ED-AA1F86C99D70}"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148986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C2EA0-67A3-B24B-81ED-AA1F86C99D70}"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55869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7C2EA0-67A3-B24B-81ED-AA1F86C99D70}" type="datetimeFigureOut">
              <a:rPr lang="en-US" smtClean="0"/>
              <a:t>8/4/18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305424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7C2EA0-67A3-B24B-81ED-AA1F86C99D70}" type="datetimeFigureOut">
              <a:rPr lang="en-US" smtClean="0"/>
              <a:t>8/4/18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68004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7C2EA0-67A3-B24B-81ED-AA1F86C99D70}" type="datetimeFigureOut">
              <a:rPr lang="en-US" smtClean="0"/>
              <a:t>8/4/18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106937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C2EA0-67A3-B24B-81ED-AA1F86C99D70}" type="datetimeFigureOut">
              <a:rPr lang="en-US" smtClean="0"/>
              <a:t>8/4/18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177444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7C2EA0-67A3-B24B-81ED-AA1F86C99D70}" type="datetimeFigureOut">
              <a:rPr lang="en-US" smtClean="0"/>
              <a:t>8/4/18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111005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7C2EA0-67A3-B24B-81ED-AA1F86C99D70}" type="datetimeFigureOut">
              <a:rPr lang="en-US" smtClean="0"/>
              <a:t>8/4/18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0E008-02B1-E14A-8F05-18BDFD74CCB7}" type="slidenum">
              <a:rPr lang="en-US" smtClean="0"/>
              <a:t>‹#›</a:t>
            </a:fld>
            <a:endParaRPr lang="en-US"/>
          </a:p>
        </p:txBody>
      </p:sp>
    </p:spTree>
    <p:extLst>
      <p:ext uri="{BB962C8B-B14F-4D97-AF65-F5344CB8AC3E}">
        <p14:creationId xmlns:p14="http://schemas.microsoft.com/office/powerpoint/2010/main" val="273908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C2EA0-67A3-B24B-81ED-AA1F86C99D70}" type="datetimeFigureOut">
              <a:rPr lang="en-US" smtClean="0"/>
              <a:t>8/4/18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0E008-02B1-E14A-8F05-18BDFD74CCB7}" type="slidenum">
              <a:rPr lang="en-US" smtClean="0"/>
              <a:t>‹#›</a:t>
            </a:fld>
            <a:endParaRPr lang="en-US"/>
          </a:p>
        </p:txBody>
      </p:sp>
    </p:spTree>
    <p:extLst>
      <p:ext uri="{BB962C8B-B14F-4D97-AF65-F5344CB8AC3E}">
        <p14:creationId xmlns:p14="http://schemas.microsoft.com/office/powerpoint/2010/main" val="2728554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PLATO </a:t>
            </a:r>
            <a:br>
              <a:rPr lang="en-US" dirty="0"/>
            </a:br>
            <a:r>
              <a:rPr lang="en-US" dirty="0"/>
              <a:t>&amp; </a:t>
            </a:r>
            <a:br>
              <a:rPr lang="en-US" dirty="0"/>
            </a:br>
            <a:r>
              <a:rPr lang="en-US" dirty="0"/>
              <a:t>ARISTOTLE</a:t>
            </a:r>
          </a:p>
        </p:txBody>
      </p:sp>
    </p:spTree>
    <p:extLst>
      <p:ext uri="{BB962C8B-B14F-4D97-AF65-F5344CB8AC3E}">
        <p14:creationId xmlns:p14="http://schemas.microsoft.com/office/powerpoint/2010/main" val="160452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0DFE4-DC17-8E4A-BF66-413C6DD912D8}"/>
              </a:ext>
            </a:extLst>
          </p:cNvPr>
          <p:cNvSpPr>
            <a:spLocks noGrp="1"/>
          </p:cNvSpPr>
          <p:nvPr>
            <p:ph idx="1"/>
          </p:nvPr>
        </p:nvSpPr>
        <p:spPr/>
        <p:txBody>
          <a:bodyPr/>
          <a:lstStyle/>
          <a:p>
            <a:r>
              <a:rPr lang="en-US" dirty="0"/>
              <a:t>Plato suggests, the ship of state needs expert governors at the helm, governors who are well informed about such things as law, economics, sociology, military strategy, history, and other relevant subjects. Ignorant and incompetent governors can be and have been disasters for citizens and states. </a:t>
            </a:r>
            <a:br>
              <a:rPr lang="en-US" dirty="0"/>
            </a:br>
            <a:endParaRPr lang="en-US" dirty="0"/>
          </a:p>
        </p:txBody>
      </p:sp>
    </p:spTree>
    <p:extLst>
      <p:ext uri="{BB962C8B-B14F-4D97-AF65-F5344CB8AC3E}">
        <p14:creationId xmlns:p14="http://schemas.microsoft.com/office/powerpoint/2010/main" val="19054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B344-DFC8-7B4D-881C-A9205924E66E}"/>
              </a:ext>
            </a:extLst>
          </p:cNvPr>
          <p:cNvSpPr>
            <a:spLocks noGrp="1"/>
          </p:cNvSpPr>
          <p:nvPr>
            <p:ph type="title"/>
          </p:nvPr>
        </p:nvSpPr>
        <p:spPr/>
        <p:txBody>
          <a:bodyPr>
            <a:normAutofit fontScale="90000"/>
          </a:bodyPr>
          <a:lstStyle/>
          <a:p>
            <a:r>
              <a:rPr lang="en-US" dirty="0"/>
              <a:t>Plato contends that democracy does not work.</a:t>
            </a:r>
          </a:p>
        </p:txBody>
      </p:sp>
      <p:sp>
        <p:nvSpPr>
          <p:cNvPr id="3" name="Content Placeholder 2">
            <a:extLst>
              <a:ext uri="{FF2B5EF4-FFF2-40B4-BE49-F238E27FC236}">
                <a16:creationId xmlns:a16="http://schemas.microsoft.com/office/drawing/2014/main" id="{8227D20B-4FC1-EB4B-B87F-73C98BEEB19B}"/>
              </a:ext>
            </a:extLst>
          </p:cNvPr>
          <p:cNvSpPr>
            <a:spLocks noGrp="1"/>
          </p:cNvSpPr>
          <p:nvPr>
            <p:ph idx="1"/>
          </p:nvPr>
        </p:nvSpPr>
        <p:spPr>
          <a:xfrm>
            <a:off x="0" y="1600200"/>
            <a:ext cx="9144000" cy="5257800"/>
          </a:xfrm>
        </p:spPr>
        <p:txBody>
          <a:bodyPr>
            <a:normAutofit fontScale="92500" lnSpcReduction="20000"/>
          </a:bodyPr>
          <a:lstStyle/>
          <a:p>
            <a:r>
              <a:rPr lang="en-US" dirty="0"/>
              <a:t>Ordinary people have not learned how to run the ship of state. </a:t>
            </a:r>
          </a:p>
          <a:p>
            <a:r>
              <a:rPr lang="en-US" dirty="0"/>
              <a:t>They are not familiar enough with such things as economics, military strategy </a:t>
            </a:r>
            <a:r>
              <a:rPr lang="en-US" dirty="0" err="1"/>
              <a:t>etc</a:t>
            </a:r>
            <a:r>
              <a:rPr lang="en-US" dirty="0"/>
              <a:t>…, </a:t>
            </a:r>
          </a:p>
          <a:p>
            <a:r>
              <a:rPr lang="en-US" dirty="0"/>
              <a:t>They are also not inclined to acquire such knowledge.- too much effort and self-discipline.</a:t>
            </a:r>
          </a:p>
          <a:p>
            <a:r>
              <a:rPr lang="en-US" dirty="0"/>
              <a:t>In their ignorance they tend to vote for politicians who beguile them with appearances and nebulous talk, and they inevitably find themselves at the mercy of administrations and conditions over which they have no control because they do not understand what is happening around them. They are guided by unreliable emotions more than by careful analysis, </a:t>
            </a:r>
          </a:p>
        </p:txBody>
      </p:sp>
    </p:spTree>
    <p:extLst>
      <p:ext uri="{BB962C8B-B14F-4D97-AF65-F5344CB8AC3E}">
        <p14:creationId xmlns:p14="http://schemas.microsoft.com/office/powerpoint/2010/main" val="231435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mocr">
            <a:extLst>
              <a:ext uri="{FF2B5EF4-FFF2-40B4-BE49-F238E27FC236}">
                <a16:creationId xmlns:a16="http://schemas.microsoft.com/office/drawing/2014/main" id="{CD49853B-E951-4944-997B-219B0AF64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75" y="1295572"/>
            <a:ext cx="6486939" cy="5562428"/>
          </a:xfrm>
          <a:prstGeom prst="rect">
            <a:avLst/>
          </a:prstGeom>
          <a:noFill/>
          <a:ln w="28575">
            <a:solidFill>
              <a:srgbClr val="FF33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Text Box 9">
            <a:extLst>
              <a:ext uri="{FF2B5EF4-FFF2-40B4-BE49-F238E27FC236}">
                <a16:creationId xmlns:a16="http://schemas.microsoft.com/office/drawing/2014/main" id="{9B5C2C8A-87D2-DC49-94FE-A4EDFA58F32A}"/>
              </a:ext>
            </a:extLst>
          </p:cNvPr>
          <p:cNvSpPr txBox="1">
            <a:spLocks noChangeArrowheads="1"/>
          </p:cNvSpPr>
          <p:nvPr/>
        </p:nvSpPr>
        <p:spPr bwMode="auto">
          <a:xfrm>
            <a:off x="566529" y="114474"/>
            <a:ext cx="745103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000">
                <a:solidFill>
                  <a:schemeClr val="tx1"/>
                </a:solidFill>
                <a:latin typeface="Arial" charset="0"/>
                <a:ea typeface="ＭＳ Ｐゴシック"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algn="ctr" eaLnBrk="1" hangingPunct="1">
              <a:spcBef>
                <a:spcPct val="50000"/>
              </a:spcBef>
            </a:pPr>
            <a:r>
              <a:rPr lang="en-US" sz="3200" dirty="0">
                <a:latin typeface="Goudy Stout" charset="0"/>
              </a:rPr>
              <a:t>Ancient Greece - Athens - Democracy</a:t>
            </a:r>
          </a:p>
        </p:txBody>
      </p:sp>
    </p:spTree>
    <p:extLst>
      <p:ext uri="{BB962C8B-B14F-4D97-AF65-F5344CB8AC3E}">
        <p14:creationId xmlns:p14="http://schemas.microsoft.com/office/powerpoint/2010/main" val="192646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br>
              <a:rPr lang="en-US">
                <a:latin typeface="Arial Narrow" charset="0"/>
              </a:rPr>
            </a:br>
            <a:endParaRPr lang="en-US">
              <a:latin typeface="Arial Narrow" charset="0"/>
            </a:endParaRPr>
          </a:p>
        </p:txBody>
      </p:sp>
      <p:sp>
        <p:nvSpPr>
          <p:cNvPr id="18435" name="Rectangle 3"/>
          <p:cNvSpPr>
            <a:spLocks noGrp="1" noChangeArrowheads="1"/>
          </p:cNvSpPr>
          <p:nvPr>
            <p:ph type="body" idx="1"/>
          </p:nvPr>
        </p:nvSpPr>
        <p:spPr>
          <a:xfrm>
            <a:off x="611188" y="333375"/>
            <a:ext cx="8304212" cy="6191250"/>
          </a:xfrm>
        </p:spPr>
        <p:txBody>
          <a:bodyPr/>
          <a:lstStyle/>
          <a:p>
            <a:pPr>
              <a:buFont typeface="Wingdings" charset="0"/>
              <a:buNone/>
            </a:pPr>
            <a:r>
              <a:rPr lang="en-US" sz="2400" dirty="0">
                <a:solidFill>
                  <a:srgbClr val="FF0000"/>
                </a:solidFill>
                <a:latin typeface="Arial" charset="0"/>
              </a:rPr>
              <a:t>Four categories of residents of the ancient Greek </a:t>
            </a:r>
            <a:r>
              <a:rPr lang="en-US" sz="2400" dirty="0" err="1">
                <a:solidFill>
                  <a:srgbClr val="FF0000"/>
                </a:solidFill>
                <a:latin typeface="Arial" charset="0"/>
              </a:rPr>
              <a:t>citystate</a:t>
            </a:r>
            <a:endParaRPr lang="en-US" sz="2400" dirty="0">
              <a:solidFill>
                <a:srgbClr val="FF0000"/>
              </a:solidFill>
              <a:latin typeface="Arial" charset="0"/>
            </a:endParaRPr>
          </a:p>
          <a:p>
            <a:pPr>
              <a:buFont typeface="Wingdings" charset="0"/>
              <a:buNone/>
            </a:pPr>
            <a:r>
              <a:rPr lang="en-US" sz="2400" b="1" u="sng" dirty="0">
                <a:latin typeface="Arial" charset="0"/>
              </a:rPr>
              <a:t>1. Citizens with full legal and political rights</a:t>
            </a:r>
          </a:p>
          <a:p>
            <a:r>
              <a:rPr lang="en-US" sz="2400" dirty="0">
                <a:latin typeface="Arial" charset="0"/>
              </a:rPr>
              <a:t>Adult free men born legitimately of citizen parents. They had the right to vote, be elected into office, bear arms, and the obligation to serve when at war.</a:t>
            </a:r>
          </a:p>
          <a:p>
            <a:pPr>
              <a:buFont typeface="Wingdings" charset="0"/>
              <a:buNone/>
            </a:pPr>
            <a:r>
              <a:rPr lang="en-US" sz="2400" b="1" u="sng" dirty="0">
                <a:latin typeface="Arial" charset="0"/>
              </a:rPr>
              <a:t>2. Citizens with legal rights but no political rights:</a:t>
            </a:r>
          </a:p>
          <a:p>
            <a:r>
              <a:rPr lang="en-US" sz="2400" dirty="0">
                <a:latin typeface="Arial" charset="0"/>
              </a:rPr>
              <a:t>Women and underage children, whose political rights and interests were represented by their adult male relatives</a:t>
            </a:r>
          </a:p>
          <a:p>
            <a:pPr>
              <a:buFont typeface="Wingdings" charset="0"/>
              <a:buNone/>
            </a:pPr>
            <a:r>
              <a:rPr lang="en-US" sz="2400" b="1" u="sng" dirty="0">
                <a:latin typeface="Arial" charset="0"/>
              </a:rPr>
              <a:t>3. Foreigners (citizens of other city-states):</a:t>
            </a:r>
          </a:p>
          <a:p>
            <a:r>
              <a:rPr lang="en-US" sz="2400" dirty="0">
                <a:latin typeface="Arial" charset="0"/>
              </a:rPr>
              <a:t>Full legal rights, but no political rights. Could not vote, could not be elected to office, could not bear arms and could not serve in war. Subject to taxation.</a:t>
            </a:r>
          </a:p>
          <a:p>
            <a:pPr>
              <a:buFont typeface="Wingdings" charset="0"/>
              <a:buNone/>
            </a:pPr>
            <a:r>
              <a:rPr lang="en-US" sz="2400" b="1" u="sng" dirty="0">
                <a:latin typeface="Arial" charset="0"/>
              </a:rPr>
              <a:t>4. Slaves</a:t>
            </a:r>
          </a:p>
          <a:p>
            <a:r>
              <a:rPr lang="en-US" sz="2400" dirty="0">
                <a:latin typeface="Arial" charset="0"/>
              </a:rPr>
              <a:t>Property of their owners, any privileges depend on the owner’s will</a:t>
            </a:r>
          </a:p>
        </p:txBody>
      </p:sp>
    </p:spTree>
    <p:extLst>
      <p:ext uri="{BB962C8B-B14F-4D97-AF65-F5344CB8AC3E}">
        <p14:creationId xmlns:p14="http://schemas.microsoft.com/office/powerpoint/2010/main" val="62313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6721" y="2143678"/>
            <a:ext cx="5118652" cy="1470025"/>
          </a:xfrm>
        </p:spPr>
        <p:txBody>
          <a:bodyPr/>
          <a:lstStyle/>
          <a:p>
            <a:r>
              <a:rPr lang="en-US" dirty="0"/>
              <a:t>Play - </a:t>
            </a:r>
            <a:r>
              <a:rPr lang="en-US" dirty="0" err="1"/>
              <a:t>doh</a:t>
            </a:r>
            <a:endParaRPr lang="en-US" dirty="0"/>
          </a:p>
        </p:txBody>
      </p:sp>
      <p:pic>
        <p:nvPicPr>
          <p:cNvPr id="4" name="Picture 3">
            <a:extLst>
              <a:ext uri="{FF2B5EF4-FFF2-40B4-BE49-F238E27FC236}">
                <a16:creationId xmlns:a16="http://schemas.microsoft.com/office/drawing/2014/main" id="{EE5E8928-B92E-1443-AD96-792104D181CA}"/>
              </a:ext>
            </a:extLst>
          </p:cNvPr>
          <p:cNvPicPr>
            <a:picLocks noChangeAspect="1"/>
          </p:cNvPicPr>
          <p:nvPr/>
        </p:nvPicPr>
        <p:blipFill>
          <a:blip r:embed="rId2"/>
          <a:stretch>
            <a:fillRect/>
          </a:stretch>
        </p:blipFill>
        <p:spPr>
          <a:xfrm>
            <a:off x="0" y="1637678"/>
            <a:ext cx="3733800" cy="2959100"/>
          </a:xfrm>
          <a:prstGeom prst="rect">
            <a:avLst/>
          </a:prstGeom>
        </p:spPr>
      </p:pic>
      <p:sp>
        <p:nvSpPr>
          <p:cNvPr id="5" name="Title 1">
            <a:extLst>
              <a:ext uri="{FF2B5EF4-FFF2-40B4-BE49-F238E27FC236}">
                <a16:creationId xmlns:a16="http://schemas.microsoft.com/office/drawing/2014/main" id="{2156AA45-1C0B-BC48-A8BA-F9783585C20C}"/>
              </a:ext>
            </a:extLst>
          </p:cNvPr>
          <p:cNvSpPr txBox="1">
            <a:spLocks/>
          </p:cNvSpPr>
          <p:nvPr/>
        </p:nvSpPr>
        <p:spPr>
          <a:xfrm>
            <a:off x="294860" y="-208583"/>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GREAT POLITICAL PHILOSOPHERS</a:t>
            </a:r>
          </a:p>
        </p:txBody>
      </p:sp>
    </p:spTree>
    <p:extLst>
      <p:ext uri="{BB962C8B-B14F-4D97-AF65-F5344CB8AC3E}">
        <p14:creationId xmlns:p14="http://schemas.microsoft.com/office/powerpoint/2010/main" val="382522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a:t>Plato </a:t>
            </a:r>
            <a:br>
              <a:rPr lang="en-US" dirty="0"/>
            </a:br>
            <a:r>
              <a:rPr lang="en-US" sz="3600" dirty="0"/>
              <a:t>(428 b.c.-347 </a:t>
            </a:r>
            <a:r>
              <a:rPr lang="en-US" sz="3600" dirty="0" err="1"/>
              <a:t>b.c.</a:t>
            </a:r>
            <a:r>
              <a:rPr lang="en-US" sz="3600" dirty="0"/>
              <a:t>)</a:t>
            </a:r>
            <a:endParaRPr lang="en-US" dirty="0"/>
          </a:p>
        </p:txBody>
      </p:sp>
      <p:sp>
        <p:nvSpPr>
          <p:cNvPr id="16388" name="Rectangle 4"/>
          <p:cNvSpPr>
            <a:spLocks noGrp="1" noChangeArrowheads="1"/>
          </p:cNvSpPr>
          <p:nvPr>
            <p:ph type="body" sz="half" idx="2"/>
          </p:nvPr>
        </p:nvSpPr>
        <p:spPr>
          <a:xfrm>
            <a:off x="4648200" y="1981200"/>
            <a:ext cx="3810000" cy="4648200"/>
          </a:xfrm>
        </p:spPr>
        <p:txBody>
          <a:bodyPr/>
          <a:lstStyle/>
          <a:p>
            <a:pPr>
              <a:lnSpc>
                <a:spcPct val="90000"/>
              </a:lnSpc>
              <a:buFont typeface="Wingdings" charset="0"/>
              <a:buNone/>
            </a:pPr>
            <a:r>
              <a:rPr lang="en-US" sz="2400" b="1"/>
              <a:t>Background:</a:t>
            </a:r>
            <a:r>
              <a:rPr lang="en-US" sz="2000"/>
              <a:t> </a:t>
            </a:r>
          </a:p>
          <a:p>
            <a:pPr>
              <a:lnSpc>
                <a:spcPct val="90000"/>
              </a:lnSpc>
            </a:pPr>
            <a:r>
              <a:rPr lang="en-US" sz="2000"/>
              <a:t>Witnessed the end of the Athenian Republic and the hostile takeover by Sparta</a:t>
            </a:r>
          </a:p>
          <a:p>
            <a:pPr>
              <a:lnSpc>
                <a:spcPct val="90000"/>
              </a:lnSpc>
            </a:pPr>
            <a:r>
              <a:rPr lang="en-US" sz="2000"/>
              <a:t>Was a student and disciple of Socrates who influenced his idealistic view of people</a:t>
            </a:r>
          </a:p>
          <a:p>
            <a:pPr>
              <a:lnSpc>
                <a:spcPct val="90000"/>
              </a:lnSpc>
            </a:pPr>
            <a:r>
              <a:rPr lang="en-US" sz="2000"/>
              <a:t>Considered </a:t>
            </a:r>
            <a:r>
              <a:rPr lang="en-US" sz="2000">
                <a:solidFill>
                  <a:schemeClr val="hlink"/>
                </a:solidFill>
              </a:rPr>
              <a:t>Education</a:t>
            </a:r>
            <a:r>
              <a:rPr lang="en-US" sz="2000"/>
              <a:t> to be the fundamental influence in creating </a:t>
            </a:r>
            <a:r>
              <a:rPr lang="en-US" sz="2000">
                <a:solidFill>
                  <a:schemeClr val="hlink"/>
                </a:solidFill>
              </a:rPr>
              <a:t>good citizens</a:t>
            </a:r>
            <a:endParaRPr lang="en-US" sz="2000"/>
          </a:p>
          <a:p>
            <a:pPr>
              <a:lnSpc>
                <a:spcPct val="90000"/>
              </a:lnSpc>
              <a:buFont typeface="Wingdings" charset="0"/>
              <a:buNone/>
            </a:pPr>
            <a:r>
              <a:rPr lang="en-US" sz="2000"/>
              <a:t>Book:  </a:t>
            </a:r>
            <a:r>
              <a:rPr lang="en-US" sz="2000" i="1"/>
              <a:t>The Republic</a:t>
            </a:r>
            <a:endParaRPr lang="en-US" sz="1800"/>
          </a:p>
        </p:txBody>
      </p:sp>
      <p:pic>
        <p:nvPicPr>
          <p:cNvPr id="16390" name="Picture 6" descr="Plato School of Athe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1981200"/>
            <a:ext cx="2881313" cy="4114800"/>
          </a:xfrm>
          <a:noFill/>
          <a:ln w="57150" cmpd="thickThin">
            <a:solidFill>
              <a:schemeClr val="tx1"/>
            </a:solidFill>
            <a:miter lim="800000"/>
            <a:headEnd/>
            <a:tailEnd/>
          </a:ln>
        </p:spPr>
      </p:pic>
    </p:spTree>
    <p:extLst>
      <p:ext uri="{BB962C8B-B14F-4D97-AF65-F5344CB8AC3E}">
        <p14:creationId xmlns:p14="http://schemas.microsoft.com/office/powerpoint/2010/main" val="47369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body" sz="half" idx="2"/>
          </p:nvPr>
        </p:nvSpPr>
        <p:spPr>
          <a:xfrm>
            <a:off x="4043363" y="1523999"/>
            <a:ext cx="4872037" cy="5191125"/>
          </a:xfrm>
        </p:spPr>
        <p:txBody>
          <a:bodyPr>
            <a:normAutofit lnSpcReduction="10000"/>
          </a:bodyPr>
          <a:lstStyle/>
          <a:p>
            <a:pPr>
              <a:lnSpc>
                <a:spcPct val="90000"/>
              </a:lnSpc>
              <a:buFont typeface="Wingdings" charset="0"/>
              <a:buNone/>
            </a:pPr>
            <a:r>
              <a:rPr lang="en-US" sz="2400" b="1" dirty="0"/>
              <a:t>Views on Society:</a:t>
            </a:r>
            <a:endParaRPr lang="en-US" sz="2000" dirty="0"/>
          </a:p>
          <a:p>
            <a:pPr>
              <a:lnSpc>
                <a:spcPct val="90000"/>
              </a:lnSpc>
            </a:pPr>
            <a:r>
              <a:rPr lang="en-US" sz="2800" dirty="0"/>
              <a:t>Considered all war to be fought over money</a:t>
            </a:r>
          </a:p>
          <a:p>
            <a:pPr>
              <a:lnSpc>
                <a:spcPct val="90000"/>
              </a:lnSpc>
            </a:pPr>
            <a:r>
              <a:rPr lang="en-US" sz="2800" dirty="0"/>
              <a:t>Believed that </a:t>
            </a:r>
            <a:r>
              <a:rPr lang="en-US" sz="2800" b="1" u="sng" dirty="0"/>
              <a:t>all humans are </a:t>
            </a:r>
            <a:r>
              <a:rPr lang="en-US" sz="2800" b="1" u="sng" dirty="0">
                <a:solidFill>
                  <a:schemeClr val="hlink"/>
                </a:solidFill>
              </a:rPr>
              <a:t>essentially Good</a:t>
            </a:r>
            <a:r>
              <a:rPr lang="en-US" sz="2800" dirty="0"/>
              <a:t>, but are inherently different--everyone has </a:t>
            </a:r>
            <a:r>
              <a:rPr lang="en-US" sz="2800" dirty="0">
                <a:solidFill>
                  <a:schemeClr val="hlink"/>
                </a:solidFill>
              </a:rPr>
              <a:t>different strengths</a:t>
            </a:r>
            <a:r>
              <a:rPr lang="en-US" sz="2800" dirty="0"/>
              <a:t> which only education fully develops</a:t>
            </a:r>
          </a:p>
          <a:p>
            <a:pPr>
              <a:lnSpc>
                <a:spcPct val="90000"/>
              </a:lnSpc>
              <a:buClr>
                <a:schemeClr val="tx1"/>
              </a:buClr>
            </a:pPr>
            <a:r>
              <a:rPr lang="en-US" sz="2800" b="1" u="sng" dirty="0">
                <a:solidFill>
                  <a:schemeClr val="hlink"/>
                </a:solidFill>
              </a:rPr>
              <a:t>Social roles</a:t>
            </a:r>
            <a:r>
              <a:rPr lang="en-US" sz="2800" b="1" u="sng" dirty="0"/>
              <a:t>, including leadership, must be based on </a:t>
            </a:r>
            <a:r>
              <a:rPr lang="en-US" sz="2800" b="1" u="sng" dirty="0">
                <a:solidFill>
                  <a:schemeClr val="hlink"/>
                </a:solidFill>
              </a:rPr>
              <a:t>strengths of the individual</a:t>
            </a:r>
            <a:endParaRPr lang="en-US" sz="2800" b="1" u="sng" dirty="0"/>
          </a:p>
          <a:p>
            <a:pPr>
              <a:lnSpc>
                <a:spcPct val="90000"/>
              </a:lnSpc>
              <a:buClr>
                <a:schemeClr val="tx1"/>
              </a:buClr>
            </a:pPr>
            <a:r>
              <a:rPr lang="en-US" sz="2800" b="1" dirty="0">
                <a:solidFill>
                  <a:schemeClr val="hlink"/>
                </a:solidFill>
              </a:rPr>
              <a:t>Education</a:t>
            </a:r>
            <a:r>
              <a:rPr lang="en-US" sz="2800" b="1" dirty="0"/>
              <a:t> instills virtue, integrity, and citizenship</a:t>
            </a:r>
          </a:p>
        </p:txBody>
      </p:sp>
      <p:pic>
        <p:nvPicPr>
          <p:cNvPr id="17414" name="Picture 6" descr="plat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3775" y="1524000"/>
            <a:ext cx="2903538" cy="4572000"/>
          </a:xfrm>
          <a:noFill/>
          <a:ln w="57150" cmpd="thickThin">
            <a:solidFill>
              <a:schemeClr val="tx1"/>
            </a:solidFill>
            <a:miter lim="800000"/>
            <a:headEnd/>
            <a:tailEnd/>
          </a:ln>
        </p:spPr>
      </p:pic>
      <p:sp>
        <p:nvSpPr>
          <p:cNvPr id="7" name="Rectangle 2">
            <a:extLst>
              <a:ext uri="{FF2B5EF4-FFF2-40B4-BE49-F238E27FC236}">
                <a16:creationId xmlns:a16="http://schemas.microsoft.com/office/drawing/2014/main" id="{1C8D4084-C9EC-6042-9F81-F1CE7A1EE8EB}"/>
              </a:ext>
            </a:extLst>
          </p:cNvPr>
          <p:cNvSpPr txBox="1">
            <a:spLocks noChangeArrowheads="1"/>
          </p:cNvSpPr>
          <p:nvPr/>
        </p:nvSpPr>
        <p:spPr>
          <a:xfrm>
            <a:off x="685800" y="261938"/>
            <a:ext cx="7772400" cy="11430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Plato </a:t>
            </a:r>
            <a:br>
              <a:rPr lang="en-US" dirty="0"/>
            </a:br>
            <a:r>
              <a:rPr lang="en-US" sz="3600" dirty="0"/>
              <a:t>(428 b.c.-347 </a:t>
            </a:r>
            <a:r>
              <a:rPr lang="en-US" sz="3600" dirty="0" err="1"/>
              <a:t>b.c.</a:t>
            </a:r>
            <a:r>
              <a:rPr lang="en-US" sz="3600" dirty="0"/>
              <a:t>)</a:t>
            </a:r>
            <a:endParaRPr lang="en-US" dirty="0"/>
          </a:p>
        </p:txBody>
      </p:sp>
    </p:spTree>
    <p:extLst>
      <p:ext uri="{BB962C8B-B14F-4D97-AF65-F5344CB8AC3E}">
        <p14:creationId xmlns:p14="http://schemas.microsoft.com/office/powerpoint/2010/main" val="265644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Plato</a:t>
            </a:r>
          </a:p>
        </p:txBody>
      </p:sp>
      <p:sp>
        <p:nvSpPr>
          <p:cNvPr id="18436" name="Rectangle 4"/>
          <p:cNvSpPr>
            <a:spLocks noGrp="1" noChangeArrowheads="1"/>
          </p:cNvSpPr>
          <p:nvPr>
            <p:ph type="body" idx="1"/>
          </p:nvPr>
        </p:nvSpPr>
        <p:spPr>
          <a:xfrm>
            <a:off x="685800" y="1752600"/>
            <a:ext cx="8001000" cy="4495800"/>
          </a:xfrm>
        </p:spPr>
        <p:txBody>
          <a:bodyPr>
            <a:normAutofit lnSpcReduction="10000"/>
          </a:bodyPr>
          <a:lstStyle/>
          <a:p>
            <a:pPr>
              <a:lnSpc>
                <a:spcPct val="90000"/>
              </a:lnSpc>
              <a:buFont typeface="Wingdings" charset="0"/>
              <a:buNone/>
            </a:pPr>
            <a:r>
              <a:rPr lang="en-US" sz="2800" b="1"/>
              <a:t>Plato</a:t>
            </a:r>
            <a:r>
              <a:rPr lang="ja-JP" altLang="en-US" sz="2800" b="1"/>
              <a:t>’</a:t>
            </a:r>
            <a:r>
              <a:rPr lang="en-US" sz="2800" b="1"/>
              <a:t>s Views on Government:</a:t>
            </a:r>
            <a:endParaRPr lang="en-US" sz="2400"/>
          </a:p>
          <a:p>
            <a:pPr>
              <a:lnSpc>
                <a:spcPct val="90000"/>
              </a:lnSpc>
            </a:pPr>
            <a:r>
              <a:rPr lang="en-US" sz="2400"/>
              <a:t>Believed in a </a:t>
            </a:r>
            <a:r>
              <a:rPr lang="en-US" sz="2400">
                <a:solidFill>
                  <a:schemeClr val="hlink"/>
                </a:solidFill>
              </a:rPr>
              <a:t>self-sufficient community</a:t>
            </a:r>
            <a:r>
              <a:rPr lang="en-US" sz="2400"/>
              <a:t>, led by a </a:t>
            </a:r>
            <a:r>
              <a:rPr lang="en-US" sz="2400">
                <a:solidFill>
                  <a:schemeClr val="hlink"/>
                </a:solidFill>
              </a:rPr>
              <a:t>Philosopher-king</a:t>
            </a:r>
          </a:p>
          <a:p>
            <a:pPr lvl="1">
              <a:lnSpc>
                <a:spcPct val="90000"/>
              </a:lnSpc>
            </a:pPr>
            <a:r>
              <a:rPr lang="en-US" sz="2400"/>
              <a:t>Educated to lead</a:t>
            </a:r>
          </a:p>
          <a:p>
            <a:pPr lvl="1">
              <a:lnSpc>
                <a:spcPct val="90000"/>
              </a:lnSpc>
            </a:pPr>
            <a:r>
              <a:rPr lang="en-US" sz="2400"/>
              <a:t> instilled with the virtues of philosophy</a:t>
            </a:r>
          </a:p>
          <a:p>
            <a:pPr lvl="1">
              <a:lnSpc>
                <a:spcPct val="90000"/>
              </a:lnSpc>
            </a:pPr>
            <a:r>
              <a:rPr lang="en-US" sz="2400"/>
              <a:t>Unpaid, so uncorrupt-able</a:t>
            </a:r>
          </a:p>
          <a:p>
            <a:pPr>
              <a:lnSpc>
                <a:spcPct val="90000"/>
              </a:lnSpc>
            </a:pPr>
            <a:r>
              <a:rPr lang="en-US" sz="2400"/>
              <a:t>Social roles dependent on </a:t>
            </a:r>
            <a:r>
              <a:rPr lang="en-US" sz="2400">
                <a:solidFill>
                  <a:schemeClr val="hlink"/>
                </a:solidFill>
              </a:rPr>
              <a:t>talent</a:t>
            </a:r>
            <a:endParaRPr lang="en-US" sz="2400"/>
          </a:p>
          <a:p>
            <a:pPr>
              <a:lnSpc>
                <a:spcPct val="90000"/>
              </a:lnSpc>
            </a:pPr>
            <a:r>
              <a:rPr lang="en-US" sz="2400"/>
              <a:t>Responsibility for survival dependent on community </a:t>
            </a:r>
            <a:r>
              <a:rPr lang="en-US" sz="2400">
                <a:solidFill>
                  <a:schemeClr val="hlink"/>
                </a:solidFill>
              </a:rPr>
              <a:t>collaboration</a:t>
            </a:r>
            <a:endParaRPr lang="en-US" sz="2400"/>
          </a:p>
          <a:p>
            <a:pPr>
              <a:lnSpc>
                <a:spcPct val="90000"/>
              </a:lnSpc>
            </a:pPr>
            <a:r>
              <a:rPr lang="en-US" sz="2400"/>
              <a:t>The </a:t>
            </a:r>
            <a:r>
              <a:rPr lang="ja-JP" altLang="en-US" sz="2400"/>
              <a:t>“</a:t>
            </a:r>
            <a:r>
              <a:rPr lang="en-US" sz="2400"/>
              <a:t>Masses</a:t>
            </a:r>
            <a:r>
              <a:rPr lang="ja-JP" altLang="en-US" sz="2400"/>
              <a:t>”</a:t>
            </a:r>
            <a:r>
              <a:rPr lang="en-US" sz="2400"/>
              <a:t> can be trusted because they are governed by reason, but shouldn</a:t>
            </a:r>
            <a:r>
              <a:rPr lang="ja-JP" altLang="en-US" sz="2400"/>
              <a:t>’</a:t>
            </a:r>
            <a:r>
              <a:rPr lang="en-US" sz="2400"/>
              <a:t>t lead because they have other strengths</a:t>
            </a:r>
            <a:endParaRPr lang="en-US" sz="2000"/>
          </a:p>
        </p:txBody>
      </p:sp>
    </p:spTree>
    <p:extLst>
      <p:ext uri="{BB962C8B-B14F-4D97-AF65-F5344CB8AC3E}">
        <p14:creationId xmlns:p14="http://schemas.microsoft.com/office/powerpoint/2010/main" val="375090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Plato Quotes</a:t>
            </a:r>
          </a:p>
        </p:txBody>
      </p:sp>
      <p:sp>
        <p:nvSpPr>
          <p:cNvPr id="19460" name="Rectangle 4"/>
          <p:cNvSpPr>
            <a:spLocks noGrp="1" noChangeArrowheads="1"/>
          </p:cNvSpPr>
          <p:nvPr>
            <p:ph type="body" idx="1"/>
          </p:nvPr>
        </p:nvSpPr>
        <p:spPr/>
        <p:txBody>
          <a:bodyPr/>
          <a:lstStyle/>
          <a:p>
            <a:r>
              <a:rPr lang="ja-JP" altLang="en-US" sz="2400"/>
              <a:t>“</a:t>
            </a:r>
            <a:r>
              <a:rPr lang="en-US" sz="2400"/>
              <a:t>Democracy... is a charming form of government, full of variety and disorder; and dispensing a sort of equality to equals and unequals alike.</a:t>
            </a:r>
            <a:r>
              <a:rPr lang="ja-JP" altLang="en-US" sz="2400"/>
              <a:t>”</a:t>
            </a:r>
            <a:endParaRPr lang="en-US" sz="2400"/>
          </a:p>
          <a:p>
            <a:endParaRPr lang="en-US" sz="2400"/>
          </a:p>
          <a:p>
            <a:r>
              <a:rPr lang="ja-JP" altLang="en-US" sz="2400"/>
              <a:t>“</a:t>
            </a:r>
            <a:r>
              <a:rPr lang="en-US" sz="2400"/>
              <a:t>One of the penalties for refusing to participate in politics is that you end up being governed by your inferiors.</a:t>
            </a:r>
            <a:r>
              <a:rPr lang="ja-JP" altLang="en-US" sz="2400"/>
              <a:t>”</a:t>
            </a:r>
            <a:endParaRPr lang="en-US" sz="2400"/>
          </a:p>
          <a:p>
            <a:endParaRPr lang="en-US" sz="2400"/>
          </a:p>
          <a:p>
            <a:r>
              <a:rPr lang="ja-JP" altLang="en-US" sz="2400"/>
              <a:t>“</a:t>
            </a:r>
            <a:r>
              <a:rPr lang="en-US" sz="2400"/>
              <a:t>He was a wise man who invented beer.</a:t>
            </a:r>
            <a:r>
              <a:rPr lang="ja-JP" altLang="en-US" sz="2400"/>
              <a:t>”</a:t>
            </a:r>
            <a:endParaRPr lang="en-US" sz="2400"/>
          </a:p>
        </p:txBody>
      </p:sp>
    </p:spTree>
    <p:extLst>
      <p:ext uri="{BB962C8B-B14F-4D97-AF65-F5344CB8AC3E}">
        <p14:creationId xmlns:p14="http://schemas.microsoft.com/office/powerpoint/2010/main" val="123882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CD0C-9E39-E945-B16B-A907A83C2E29}"/>
              </a:ext>
            </a:extLst>
          </p:cNvPr>
          <p:cNvSpPr>
            <a:spLocks noGrp="1"/>
          </p:cNvSpPr>
          <p:nvPr>
            <p:ph type="title"/>
          </p:nvPr>
        </p:nvSpPr>
        <p:spPr>
          <a:xfrm>
            <a:off x="0" y="5340350"/>
            <a:ext cx="9144000" cy="1143000"/>
          </a:xfrm>
        </p:spPr>
        <p:txBody>
          <a:bodyPr>
            <a:normAutofit fontScale="90000"/>
          </a:bodyPr>
          <a:lstStyle/>
          <a:p>
            <a:r>
              <a:rPr lang="en-US" dirty="0">
                <a:solidFill>
                  <a:srgbClr val="FF0000"/>
                </a:solidFill>
              </a:rPr>
              <a:t>How do you think Plato used this analogy to speak about how a government should be run?</a:t>
            </a:r>
          </a:p>
        </p:txBody>
      </p:sp>
      <p:sp>
        <p:nvSpPr>
          <p:cNvPr id="3" name="Content Placeholder 2">
            <a:extLst>
              <a:ext uri="{FF2B5EF4-FFF2-40B4-BE49-F238E27FC236}">
                <a16:creationId xmlns:a16="http://schemas.microsoft.com/office/drawing/2014/main" id="{7BB9C109-C658-784A-98CD-26D7578EFF7A}"/>
              </a:ext>
            </a:extLst>
          </p:cNvPr>
          <p:cNvSpPr>
            <a:spLocks noGrp="1"/>
          </p:cNvSpPr>
          <p:nvPr>
            <p:ph idx="1"/>
          </p:nvPr>
        </p:nvSpPr>
        <p:spPr>
          <a:xfrm>
            <a:off x="0" y="142876"/>
            <a:ext cx="9144000" cy="3886200"/>
          </a:xfrm>
        </p:spPr>
        <p:txBody>
          <a:bodyPr>
            <a:normAutofit fontScale="92500" lnSpcReduction="10000"/>
          </a:bodyPr>
          <a:lstStyle/>
          <a:p>
            <a:r>
              <a:rPr lang="en-US" b="1" dirty="0"/>
              <a:t>Plato’s Ship Analogy</a:t>
            </a:r>
            <a:br>
              <a:rPr lang="en-US" dirty="0"/>
            </a:br>
            <a:r>
              <a:rPr lang="en-US" dirty="0"/>
              <a:t>A ship, to accomplish a safe and successful journey, needs an expert navigator at the helm, a captain who knows the capacities of the vessel, geography, meteorology, water currents, navigational astronomy, supplies management, and other related matters. An ignorant and untrained person at the helm of a ship would endanger vessel, cargo, crew, and passengers alike. </a:t>
            </a:r>
          </a:p>
        </p:txBody>
      </p:sp>
      <p:sp>
        <p:nvSpPr>
          <p:cNvPr id="4" name="TextBox 3">
            <a:extLst>
              <a:ext uri="{FF2B5EF4-FFF2-40B4-BE49-F238E27FC236}">
                <a16:creationId xmlns:a16="http://schemas.microsoft.com/office/drawing/2014/main" id="{A7F04375-0888-5749-9F75-5C907BA355EF}"/>
              </a:ext>
            </a:extLst>
          </p:cNvPr>
          <p:cNvSpPr txBox="1"/>
          <p:nvPr/>
        </p:nvSpPr>
        <p:spPr>
          <a:xfrm>
            <a:off x="128588" y="3857626"/>
            <a:ext cx="9015411" cy="1077218"/>
          </a:xfrm>
          <a:prstGeom prst="rect">
            <a:avLst/>
          </a:prstGeom>
          <a:noFill/>
        </p:spPr>
        <p:txBody>
          <a:bodyPr wrap="square" rtlCol="0">
            <a:spAutoFit/>
          </a:bodyPr>
          <a:lstStyle/>
          <a:p>
            <a:r>
              <a:rPr lang="en-US" sz="3200" dirty="0"/>
              <a:t>Write down the following question and answer it in your notebook</a:t>
            </a:r>
          </a:p>
        </p:txBody>
      </p:sp>
    </p:spTree>
    <p:extLst>
      <p:ext uri="{BB962C8B-B14F-4D97-AF65-F5344CB8AC3E}">
        <p14:creationId xmlns:p14="http://schemas.microsoft.com/office/powerpoint/2010/main" val="3560515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TotalTime>
  <Words>576</Words>
  <Application>Microsoft Macintosh PowerPoint</Application>
  <PresentationFormat>On-screen Show (4:3)</PresentationFormat>
  <Paragraphs>55</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Arial</vt:lpstr>
      <vt:lpstr>Arial Narrow</vt:lpstr>
      <vt:lpstr>Calibri</vt:lpstr>
      <vt:lpstr>Goudy Stout</vt:lpstr>
      <vt:lpstr>Times New Roman</vt:lpstr>
      <vt:lpstr>Wingdings</vt:lpstr>
      <vt:lpstr>Office Theme</vt:lpstr>
      <vt:lpstr>PLATO  &amp;  ARISTOTLE</vt:lpstr>
      <vt:lpstr>PowerPoint Presentation</vt:lpstr>
      <vt:lpstr> </vt:lpstr>
      <vt:lpstr>Play - doh</vt:lpstr>
      <vt:lpstr>Plato  (428 b.c.-347 b.c.)</vt:lpstr>
      <vt:lpstr>PowerPoint Presentation</vt:lpstr>
      <vt:lpstr>Plato</vt:lpstr>
      <vt:lpstr>Plato Quotes</vt:lpstr>
      <vt:lpstr>How do you think Plato used this analogy to speak about how a government should be run?</vt:lpstr>
      <vt:lpstr>PowerPoint Presentation</vt:lpstr>
      <vt:lpstr>Plato contends that democracy does not work.</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  &amp;  ARISTOTLE</dc:title>
  <dc:creator>Macbook Pro</dc:creator>
  <cp:lastModifiedBy>Brent Eric (10X399)</cp:lastModifiedBy>
  <cp:revision>15</cp:revision>
  <dcterms:created xsi:type="dcterms:W3CDTF">2015-02-19T22:40:15Z</dcterms:created>
  <dcterms:modified xsi:type="dcterms:W3CDTF">2018-08-05T01:12:17Z</dcterms:modified>
</cp:coreProperties>
</file>